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sldIdLst>
    <p:sldId id="277" r:id="rId2"/>
    <p:sldId id="305" r:id="rId3"/>
    <p:sldId id="316" r:id="rId4"/>
    <p:sldId id="321" r:id="rId5"/>
    <p:sldId id="322" r:id="rId6"/>
    <p:sldId id="323" r:id="rId7"/>
    <p:sldId id="324" r:id="rId8"/>
    <p:sldId id="325" r:id="rId9"/>
    <p:sldId id="32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B6BBEF7-9717-4733-A929-535518E6EBF6}">
          <p14:sldIdLst/>
        </p14:section>
        <p14:section name="Untitled Section" id="{7D75652E-E49D-4D49-B0A6-2754783F2779}">
          <p14:sldIdLst>
            <p14:sldId id="277"/>
            <p14:sldId id="305"/>
            <p14:sldId id="316"/>
            <p14:sldId id="321"/>
            <p14:sldId id="322"/>
            <p14:sldId id="323"/>
            <p14:sldId id="324"/>
            <p14:sldId id="325"/>
            <p14:sldId id="326"/>
          </p14:sldIdLst>
        </p14:section>
        <p14:section name="Untitled Section" id="{0072F710-4975-F94C-9BA6-D5E2CE03541B}">
          <p14:sldIdLst/>
        </p14:section>
        <p14:section name="Author Your Presentation" id="{16378913-E5ED-4281-BAF5-F1F938CB0BED}">
          <p14:sldIdLst/>
        </p14:section>
        <p14:section name="Enrich Your Presentation" id="{E2D565D1-BA5E-44E6-A40E-50A644912248}">
          <p14:sldIdLst/>
        </p14:section>
        <p14:section name="Share Your Presentation" id="{71D59651-8EFA-4415-9623-98B4C4A8699C}">
          <p14:sldIdLst/>
        </p14:section>
        <p14:section name="What's Your Message?" id="{3DAC647D-1BDE-4B25-A7F1-4DBC272CFF2F}">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95023" autoAdjust="0"/>
  </p:normalViewPr>
  <p:slideViewPr>
    <p:cSldViewPr>
      <p:cViewPr>
        <p:scale>
          <a:sx n="100" d="100"/>
          <a:sy n="100" d="100"/>
        </p:scale>
        <p:origin x="-390" y="-72"/>
      </p:cViewPr>
      <p:guideLst>
        <p:guide orient="horz" pos="2160"/>
        <p:guide pos="2880"/>
      </p:guideLst>
    </p:cSldViewPr>
  </p:slideViewPr>
  <p:outlineViewPr>
    <p:cViewPr>
      <p:scale>
        <a:sx n="33" d="100"/>
        <a:sy n="33" d="100"/>
      </p:scale>
      <p:origin x="0" y="19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F830A1-3891-4B82-A120-081866556DA0}" type="datetimeFigureOut">
              <a:rPr lang="en-US" smtClean="0"/>
              <a:pPr/>
              <a:t>6/2/2021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val="3264173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demonstrates the new capabilities of PowerPoint and it is best viewed in Slide Show. These slides are designed to give you great ideas for the presentations you’ll create in PowerPoint 2011!</a:t>
            </a:r>
          </a:p>
          <a:p>
            <a:endParaRPr lang="en-US" dirty="0" smtClean="0"/>
          </a:p>
          <a:p>
            <a:r>
              <a:rPr lang="en-US" sz="1200" kern="1200" dirty="0" smtClean="0">
                <a:solidFill>
                  <a:schemeClr val="tx1"/>
                </a:solidFill>
                <a:effectLst/>
                <a:latin typeface="+mn-lt"/>
                <a:ea typeface="+mn-ea"/>
                <a:cs typeface="+mn-cs"/>
              </a:rPr>
              <a:t>For more sample templates, click the File menu, and then click New From Template.  Under Templates, click Presentations.</a:t>
            </a:r>
            <a:endParaRPr lang="en-US" dirty="0" smtClean="0"/>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6/2/2021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x-none" smtClean="0"/>
              <a:t>Click to edit Master title style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71800" y="1992354"/>
            <a:ext cx="5867400" cy="1970046"/>
          </a:xfrm>
        </p:spPr>
        <p:txBody>
          <a:bodyPr anchor="ctr">
            <a:normAutofit/>
          </a:bodyPr>
          <a:lstStyle>
            <a:lvl1pPr algn="l">
              <a:defRPr sz="3000" b="1" cap="all"/>
            </a:lvl1pPr>
          </a:lstStyle>
          <a:p>
            <a:r>
              <a:rPr lang="x-none" smtClean="0"/>
              <a:t>Click to edit Master title style</a:t>
            </a:r>
            <a:endParaRPr lang="en-US" dirty="0"/>
          </a:p>
        </p:txBody>
      </p:sp>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762000" y="1946209"/>
            <a:ext cx="2057400"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9" name="Oval 8"/>
          <p:cNvSpPr/>
          <p:nvPr userDrawn="1"/>
        </p:nvSpPr>
        <p:spPr>
          <a:xfrm>
            <a:off x="1007328" y="1992354"/>
            <a:ext cx="1583472"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print"/>
          <a:srcRect l="2599" r="5874" b="5262"/>
          <a:stretch/>
        </p:blipFill>
        <p:spPr>
          <a:xfrm>
            <a:off x="3530" y="5867400"/>
            <a:ext cx="9144000" cy="1053694"/>
          </a:xfrm>
          <a:prstGeom prst="rect">
            <a:avLst/>
          </a:prstGeom>
        </p:spPr>
      </p:pic>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x-none"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6/2/2021</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6/2/2021</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x-none"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5" name="Date Placeholder 4"/>
          <p:cNvSpPr>
            <a:spLocks noGrp="1"/>
          </p:cNvSpPr>
          <p:nvPr>
            <p:ph type="dt" sz="half" idx="10"/>
          </p:nvPr>
        </p:nvSpPr>
        <p:spPr/>
        <p:txBody>
          <a:bodyPr/>
          <a:lstStyle/>
          <a:p>
            <a:fld id="{A258050E-B668-4FA7-85AD-C750C80A6E9B}" type="datetimeFigureOut">
              <a:rPr lang="en-US" smtClean="0"/>
              <a:pPr/>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6/2/2021</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x-none"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58050E-B668-4FA7-85AD-C750C80A6E9B}" type="datetimeFigureOut">
              <a:rPr lang="en-US" smtClean="0"/>
              <a:pPr/>
              <a:t>6/2/2021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6/2/2021</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x-none"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x-none"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6/2/2021</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6/2/2021</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x-none"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x-none"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x-none"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x-none"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x-none" smtClean="0"/>
              <a:t>Drag picture to placeholder or click icon to add</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A258050E-B668-4FA7-85AD-C750C80A6E9B}" type="datetimeFigureOut">
              <a:rPr lang="en-US" smtClean="0"/>
              <a:pPr/>
              <a:t>6/2/2021</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p>
            <a:fld id="{A258050E-B668-4FA7-85AD-C750C80A6E9B}" type="datetimeFigureOut">
              <a:rPr lang="en-US" smtClean="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x-none"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A258050E-B668-4FA7-85AD-C750C80A6E9B}" type="datetimeFigureOut">
              <a:rPr lang="en-US" smtClean="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print"/>
          <a:srcRect l="2599" r="5874" b="5262"/>
          <a:stretch/>
        </p:blipFill>
        <p:spPr>
          <a:xfrm>
            <a:off x="3530" y="5867400"/>
            <a:ext cx="9144000" cy="105369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58050E-B668-4FA7-85AD-C750C80A6E9B}" type="datetimeFigureOut">
              <a:rPr lang="en-US" smtClean="0"/>
              <a:pPr/>
              <a:t>6/2/2021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81000" y="152400"/>
            <a:ext cx="8443863" cy="6705600"/>
          </a:xfrm>
        </p:spPr>
        <p:txBody>
          <a:bodyPr>
            <a:normAutofit fontScale="92500" lnSpcReduction="20000"/>
          </a:bodyPr>
          <a:lstStyle/>
          <a:p>
            <a:pPr algn="ctr"/>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Online International Interdisciplinary conference on</a:t>
            </a:r>
          </a:p>
          <a:p>
            <a:pPr algn="ctr"/>
            <a:r>
              <a:rPr lang="en-US" sz="32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Our Earth Our Resources </a:t>
            </a:r>
          </a:p>
          <a:p>
            <a:pPr algn="ctr"/>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Jointly Organized By:</a:t>
            </a:r>
          </a:p>
          <a:p>
            <a:pPr algn="ctr"/>
            <a:r>
              <a:rPr lang="en-US" sz="2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Gudleppa</a:t>
            </a:r>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Hallikeri</a:t>
            </a:r>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Degree College and</a:t>
            </a:r>
          </a:p>
          <a:p>
            <a:pPr algn="ctr"/>
            <a:r>
              <a:rPr lang="en-US" sz="2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Konkan</a:t>
            </a:r>
            <a:r>
              <a:rPr lang="en-US" sz="2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geographers association of India</a:t>
            </a:r>
          </a:p>
          <a:p>
            <a:pPr algn="ctr"/>
            <a:r>
              <a:rPr lang="en-GB" sz="2600" b="1" dirty="0" smtClean="0"/>
              <a:t>31</a:t>
            </a:r>
            <a:r>
              <a:rPr lang="en-GB" sz="2600" b="1" baseline="30000" dirty="0" smtClean="0"/>
              <a:t>st</a:t>
            </a:r>
            <a:r>
              <a:rPr lang="en-GB" sz="2600" b="1" dirty="0" smtClean="0"/>
              <a:t> May 2020</a:t>
            </a:r>
          </a:p>
          <a:p>
            <a:pPr algn="ctr"/>
            <a:endParaRPr lang="en-GB" sz="2800" spc="50" dirty="0" smtClean="0">
              <a:ln w="11430"/>
              <a:solidFill>
                <a:srgbClr val="FF6600"/>
              </a:solidFill>
              <a:effectLst>
                <a:outerShdw blurRad="76200" dist="50800" dir="5400000" algn="tl" rotWithShape="0">
                  <a:srgbClr val="000000">
                    <a:alpha val="65000"/>
                  </a:srgbClr>
                </a:outerShdw>
              </a:effectLst>
            </a:endParaRPr>
          </a:p>
          <a:p>
            <a:pPr algn="ctr"/>
            <a:r>
              <a:rPr lang="en-GB" sz="2800" spc="50" dirty="0" smtClean="0">
                <a:ln w="11430"/>
                <a:solidFill>
                  <a:srgbClr val="FF0000"/>
                </a:solidFill>
                <a:effectLst>
                  <a:outerShdw blurRad="76200" dist="50800" dir="5400000" algn="tl" rotWithShape="0">
                    <a:srgbClr val="000000">
                      <a:alpha val="65000"/>
                    </a:srgbClr>
                  </a:outerShdw>
                </a:effectLst>
              </a:rPr>
              <a:t>The </a:t>
            </a:r>
            <a:r>
              <a:rPr lang="en-GB" sz="2800" spc="50" dirty="0">
                <a:ln w="11430"/>
                <a:solidFill>
                  <a:srgbClr val="FF0000"/>
                </a:solidFill>
                <a:effectLst>
                  <a:outerShdw blurRad="76200" dist="50800" dir="5400000" algn="tl" rotWithShape="0">
                    <a:srgbClr val="000000">
                      <a:alpha val="65000"/>
                    </a:srgbClr>
                  </a:outerShdw>
                </a:effectLst>
              </a:rPr>
              <a:t>Economic and Psychological Impact of SARS-Cov2 on Travel and Tourism Industry: With Special Reference to India</a:t>
            </a:r>
            <a:r>
              <a:rPr lang="en-US" sz="2800" spc="50" dirty="0">
                <a:ln w="11430"/>
                <a:solidFill>
                  <a:srgbClr val="FF0000"/>
                </a:solidFill>
                <a:effectLst>
                  <a:outerShdw blurRad="76200" dist="50800" dir="5400000" algn="tl" rotWithShape="0">
                    <a:srgbClr val="000000">
                      <a:alpha val="65000"/>
                    </a:srgbClr>
                  </a:outerShdw>
                </a:effectLst>
              </a:rPr>
              <a:t> </a:t>
            </a:r>
            <a:r>
              <a:rPr lang="en-US" sz="2800" spc="50" dirty="0">
                <a:ln w="11430"/>
                <a:solidFill>
                  <a:srgbClr val="FF6600"/>
                </a:solidFill>
                <a:effectLst>
                  <a:outerShdw blurRad="76200" dist="50800" dir="5400000" algn="tl" rotWithShape="0">
                    <a:srgbClr val="000000">
                      <a:alpha val="65000"/>
                    </a:srgbClr>
                  </a:outerShdw>
                </a:effectLst>
              </a:rPr>
              <a:t/>
            </a:r>
            <a:br>
              <a:rPr lang="en-US" sz="2800" spc="50" dirty="0">
                <a:ln w="11430"/>
                <a:solidFill>
                  <a:srgbClr val="FF6600"/>
                </a:solidFill>
                <a:effectLst>
                  <a:outerShdw blurRad="76200" dist="50800" dir="5400000" algn="tl" rotWithShape="0">
                    <a:srgbClr val="000000">
                      <a:alpha val="65000"/>
                    </a:srgbClr>
                  </a:outerShdw>
                </a:effectLst>
              </a:rPr>
            </a:br>
            <a:endParaRPr lang="en-US" sz="2800" spc="50" dirty="0" smtClean="0">
              <a:ln w="11430"/>
              <a:solidFill>
                <a:srgbClr val="FF6600"/>
              </a:solidFill>
              <a:effectLst>
                <a:outerShdw blurRad="76200" dist="50800" dir="5400000" algn="tl" rotWithShape="0">
                  <a:srgbClr val="000000">
                    <a:alpha val="65000"/>
                  </a:srgbClr>
                </a:outerShdw>
              </a:effectLst>
            </a:endParaRPr>
          </a:p>
          <a:p>
            <a:pPr algn="ctr"/>
            <a:endParaRPr lang="en-GB" sz="2000" dirty="0" smtClean="0"/>
          </a:p>
          <a:p>
            <a:endParaRPr lang="en-US" sz="1800" dirty="0" smtClean="0"/>
          </a:p>
          <a:p>
            <a:endParaRPr lang="en-GB" sz="1800" dirty="0" smtClean="0"/>
          </a:p>
          <a:p>
            <a:r>
              <a:rPr lang="en-GB" sz="1800" dirty="0"/>
              <a:t> </a:t>
            </a:r>
            <a:r>
              <a:rPr lang="en-GB" sz="1800" dirty="0" smtClean="0"/>
              <a:t>    Presented </a:t>
            </a:r>
            <a:r>
              <a:rPr lang="en-GB" sz="1800" dirty="0"/>
              <a:t>By</a:t>
            </a:r>
            <a:r>
              <a:rPr lang="en-GB" sz="1600" dirty="0"/>
              <a:t>- </a:t>
            </a:r>
            <a:r>
              <a:rPr lang="en-GB" sz="1800" b="1" dirty="0"/>
              <a:t>Uttam Kumar</a:t>
            </a:r>
            <a:endParaRPr lang="en-US" sz="1600" b="1" dirty="0"/>
          </a:p>
          <a:p>
            <a:endParaRPr lang="en-US" sz="1800" dirty="0" smtClean="0"/>
          </a:p>
          <a:p>
            <a:endParaRPr lang="en-US" sz="1800" dirty="0"/>
          </a:p>
          <a:p>
            <a:endParaRPr lang="en-US" sz="1800" dirty="0" smtClean="0"/>
          </a:p>
          <a:p>
            <a:pPr algn="ctr"/>
            <a:r>
              <a:rPr lang="en-US" sz="1800" dirty="0" smtClean="0"/>
              <a:t>Associate </a:t>
            </a:r>
            <a:r>
              <a:rPr lang="en-US" sz="1800" dirty="0"/>
              <a:t>Professor </a:t>
            </a:r>
            <a:endParaRPr lang="en-US" sz="1800" dirty="0" smtClean="0"/>
          </a:p>
          <a:p>
            <a:pPr algn="ctr"/>
            <a:r>
              <a:rPr lang="en-US" sz="1800" dirty="0" smtClean="0"/>
              <a:t>Department </a:t>
            </a:r>
            <a:r>
              <a:rPr lang="en-US" sz="1800" dirty="0"/>
              <a:t>of Geography</a:t>
            </a:r>
          </a:p>
          <a:p>
            <a:pPr algn="ctr"/>
            <a:r>
              <a:rPr lang="en-US" sz="1800" dirty="0"/>
              <a:t>MMH College (CCS University), Ghaziabad, India</a:t>
            </a:r>
          </a:p>
          <a:p>
            <a:pPr algn="ctr"/>
            <a:endParaRPr lang="en-GB" sz="2600" b="1" dirty="0" smtClean="0"/>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543800" cy="4893647"/>
          </a:xfrm>
          <a:prstGeom prst="rect">
            <a:avLst/>
          </a:prstGeom>
        </p:spPr>
        <p:txBody>
          <a:bodyPr wrap="square">
            <a:spAutoFit/>
          </a:bodyPr>
          <a:lstStyle/>
          <a:p>
            <a:pPr marL="342900" indent="-342900" algn="just">
              <a:buFont typeface="Wingdings" charset="0"/>
              <a:buChar char="Ø"/>
            </a:pPr>
            <a:endParaRPr lang="en-US" sz="2400" dirty="0"/>
          </a:p>
          <a:p>
            <a:pPr marL="342900" indent="-342900" algn="just">
              <a:buFont typeface="Wingdings" charset="0"/>
              <a:buChar char="Ø"/>
            </a:pPr>
            <a:r>
              <a:rPr lang="en-US" sz="2400" dirty="0" smtClean="0"/>
              <a:t>By </a:t>
            </a:r>
            <a:r>
              <a:rPr lang="en-US" sz="2400" dirty="0"/>
              <a:t>the end of December 2019, </a:t>
            </a:r>
            <a:r>
              <a:rPr lang="en-US" sz="2400" dirty="0" smtClean="0"/>
              <a:t>SARS</a:t>
            </a:r>
            <a:r>
              <a:rPr lang="en-US" sz="2400" dirty="0"/>
              <a:t>-CoV2 popularly known as COVID-19 </a:t>
            </a:r>
            <a:r>
              <a:rPr lang="en-US" sz="2400" dirty="0" smtClean="0"/>
              <a:t>erupted from the </a:t>
            </a:r>
            <a:r>
              <a:rPr lang="en-US" sz="2400" dirty="0"/>
              <a:t>Hubei province of China</a:t>
            </a:r>
            <a:r>
              <a:rPr lang="en-US" sz="2400" dirty="0" smtClean="0"/>
              <a:t>.</a:t>
            </a:r>
          </a:p>
          <a:p>
            <a:pPr algn="just"/>
            <a:endParaRPr lang="en-US" sz="2400" dirty="0"/>
          </a:p>
          <a:p>
            <a:pPr marL="342900" indent="-342900" algn="just">
              <a:buFont typeface="Wingdings" charset="0"/>
              <a:buChar char="Ø"/>
            </a:pPr>
            <a:r>
              <a:rPr lang="en-US" sz="2400" dirty="0" smtClean="0"/>
              <a:t>By </a:t>
            </a:r>
            <a:r>
              <a:rPr lang="en-US" sz="2400" dirty="0"/>
              <a:t>the end of March 2020, more than 160 nations </a:t>
            </a:r>
            <a:r>
              <a:rPr lang="en-US" sz="2400" dirty="0" smtClean="0"/>
              <a:t>implemented </a:t>
            </a:r>
            <a:r>
              <a:rPr lang="en-US" sz="2400" dirty="0"/>
              <a:t>countrywide shut </a:t>
            </a:r>
            <a:r>
              <a:rPr lang="en-US" sz="2400" dirty="0" smtClean="0"/>
              <a:t>down- travel </a:t>
            </a:r>
            <a:r>
              <a:rPr lang="en-US" sz="2400" dirty="0"/>
              <a:t>and tourism industry came to a complete halt. </a:t>
            </a:r>
            <a:endParaRPr lang="en-US" sz="2400" dirty="0" smtClean="0"/>
          </a:p>
          <a:p>
            <a:pPr algn="just"/>
            <a:endParaRPr lang="en-US" sz="2400" dirty="0" smtClean="0"/>
          </a:p>
          <a:p>
            <a:pPr marL="342900" indent="-342900" algn="just">
              <a:buFont typeface="Wingdings" charset="0"/>
              <a:buChar char="Ø"/>
            </a:pPr>
            <a:r>
              <a:rPr lang="en-US" sz="2400" dirty="0" smtClean="0"/>
              <a:t>This </a:t>
            </a:r>
            <a:r>
              <a:rPr lang="en-US" sz="2400" dirty="0"/>
              <a:t>paper highlights </a:t>
            </a:r>
            <a:r>
              <a:rPr lang="en-US" sz="2400" dirty="0" smtClean="0"/>
              <a:t>the role of tourism </a:t>
            </a:r>
            <a:r>
              <a:rPr lang="en-US" sz="2400" dirty="0"/>
              <a:t>industry </a:t>
            </a:r>
            <a:r>
              <a:rPr lang="en-US" sz="2400" dirty="0" smtClean="0"/>
              <a:t>in Indian economy</a:t>
            </a:r>
            <a:r>
              <a:rPr lang="en-US" sz="2400" dirty="0"/>
              <a:t>; investigates the impact of COVID-19 </a:t>
            </a:r>
            <a:r>
              <a:rPr lang="en-US" sz="2400" dirty="0" smtClean="0"/>
              <a:t>on tourism </a:t>
            </a:r>
            <a:r>
              <a:rPr lang="en-US" sz="2400" dirty="0"/>
              <a:t>sector, and proposes some possible recovery measures. </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t>
            </a:r>
            <a:r>
              <a:rPr lang="en-US" sz="31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Overview</a:t>
            </a:r>
            <a:r>
              <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en-US"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dirty="0"/>
          </a:p>
        </p:txBody>
      </p:sp>
    </p:spTree>
    <p:extLst>
      <p:ext uri="{BB962C8B-B14F-4D97-AF65-F5344CB8AC3E}">
        <p14:creationId xmlns:p14="http://schemas.microsoft.com/office/powerpoint/2010/main" val="3999930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77200" cy="1200328"/>
          </a:xfrm>
          <a:prstGeom prst="rect">
            <a:avLst/>
          </a:prstGeom>
        </p:spPr>
        <p:txBody>
          <a:bodyPr wrap="square">
            <a:spAutoFit/>
          </a:bodyPr>
          <a:lstStyle/>
          <a:p>
            <a:endParaRPr lang="en-US" sz="4800" b="1" dirty="0" smtClean="0">
              <a:solidFill>
                <a:srgbClr val="0000FF"/>
              </a:solidFill>
            </a:endParaRPr>
          </a:p>
          <a:p>
            <a:pPr algn="just"/>
            <a:r>
              <a:rPr lang="en-US" sz="2400" dirty="0" smtClean="0"/>
              <a:t> </a:t>
            </a:r>
            <a:endParaRPr lang="en-US" sz="2400" dirty="0"/>
          </a:p>
        </p:txBody>
      </p:sp>
      <p:sp>
        <p:nvSpPr>
          <p:cNvPr id="3" name="Title 2"/>
          <p:cNvSpPr>
            <a:spLocks noGrp="1"/>
          </p:cNvSpPr>
          <p:nvPr>
            <p:ph type="title"/>
          </p:nvPr>
        </p:nvSpPr>
        <p:spPr>
          <a:xfrm>
            <a:off x="152400" y="457200"/>
            <a:ext cx="5029200" cy="457200"/>
          </a:xfrm>
        </p:spPr>
        <p:txBody>
          <a:bodyPr>
            <a:normAutofit fontScale="90000"/>
          </a:bodyPr>
          <a:lstStyle/>
          <a:p>
            <a:r>
              <a:rPr lang="en-US"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Economic Impact</a:t>
            </a:r>
            <a:endPar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Rectangle 6"/>
          <p:cNvSpPr/>
          <p:nvPr/>
        </p:nvSpPr>
        <p:spPr>
          <a:xfrm>
            <a:off x="1143000" y="1447800"/>
            <a:ext cx="7391400" cy="4154983"/>
          </a:xfrm>
          <a:prstGeom prst="rect">
            <a:avLst/>
          </a:prstGeom>
        </p:spPr>
        <p:txBody>
          <a:bodyPr wrap="square">
            <a:spAutoFit/>
          </a:bodyPr>
          <a:lstStyle/>
          <a:p>
            <a:pPr marL="342900" indent="-342900" algn="just">
              <a:buFont typeface="Wingdings" charset="0"/>
              <a:buChar char="Ø"/>
            </a:pPr>
            <a:endParaRPr lang="en-US" sz="2400" dirty="0"/>
          </a:p>
          <a:p>
            <a:pPr marL="342900" indent="-342900" algn="just">
              <a:buFont typeface="Wingdings" charset="0"/>
              <a:buChar char="Ø"/>
            </a:pPr>
            <a:r>
              <a:rPr lang="en-US" sz="2400" dirty="0"/>
              <a:t>An estimates released by WTTC in March 25</a:t>
            </a:r>
            <a:r>
              <a:rPr lang="en-US" sz="2400" baseline="30000" dirty="0"/>
              <a:t>th</a:t>
            </a:r>
            <a:r>
              <a:rPr lang="en-US" sz="2400" dirty="0"/>
              <a:t>, 2020 almost </a:t>
            </a:r>
            <a:r>
              <a:rPr lang="en-US" sz="2400" dirty="0">
                <a:solidFill>
                  <a:srgbClr val="FF0000"/>
                </a:solidFill>
              </a:rPr>
              <a:t>7.5 </a:t>
            </a:r>
            <a:r>
              <a:rPr lang="en-US" sz="2400" dirty="0" err="1">
                <a:solidFill>
                  <a:srgbClr val="FF0000"/>
                </a:solidFill>
              </a:rPr>
              <a:t>crore</a:t>
            </a:r>
            <a:r>
              <a:rPr lang="en-US" sz="2400" dirty="0">
                <a:solidFill>
                  <a:srgbClr val="FF0000"/>
                </a:solidFill>
              </a:rPr>
              <a:t> jobs </a:t>
            </a:r>
            <a:r>
              <a:rPr lang="en-US" sz="2400" dirty="0"/>
              <a:t>in </a:t>
            </a:r>
            <a:r>
              <a:rPr lang="en-US" sz="2400" dirty="0" smtClean="0"/>
              <a:t>tourism industry </a:t>
            </a:r>
            <a:r>
              <a:rPr lang="en-US" sz="2400" dirty="0"/>
              <a:t>are at stake worldwide. </a:t>
            </a:r>
            <a:endParaRPr lang="en-US" sz="2400" dirty="0" smtClean="0"/>
          </a:p>
          <a:p>
            <a:pPr algn="just"/>
            <a:endParaRPr lang="en-US" sz="2400" dirty="0"/>
          </a:p>
          <a:p>
            <a:pPr marL="342900" indent="-342900" algn="just">
              <a:buFont typeface="Wingdings" charset="0"/>
              <a:buChar char="Ø"/>
            </a:pPr>
            <a:r>
              <a:rPr lang="en-US" sz="2400" dirty="0"/>
              <a:t>In just </a:t>
            </a:r>
            <a:r>
              <a:rPr lang="en-US" sz="2400" dirty="0" smtClean="0"/>
              <a:t>2 </a:t>
            </a:r>
            <a:r>
              <a:rPr lang="en-US" sz="2400" dirty="0"/>
              <a:t>weeks their calculation jumped by 50</a:t>
            </a:r>
            <a:r>
              <a:rPr lang="en-US" sz="2400" dirty="0" smtClean="0"/>
              <a:t>%, now almost </a:t>
            </a:r>
            <a:r>
              <a:rPr lang="en-US" sz="2400" dirty="0" smtClean="0">
                <a:solidFill>
                  <a:srgbClr val="FF0000"/>
                </a:solidFill>
              </a:rPr>
              <a:t>10 </a:t>
            </a:r>
            <a:r>
              <a:rPr lang="en-US" sz="2400" dirty="0">
                <a:solidFill>
                  <a:srgbClr val="FF0000"/>
                </a:solidFill>
              </a:rPr>
              <a:t>lakhs jobs </a:t>
            </a:r>
            <a:r>
              <a:rPr lang="en-US" sz="2400" dirty="0"/>
              <a:t>are being lost every day. </a:t>
            </a:r>
            <a:endParaRPr lang="en-US" sz="2400" dirty="0" smtClean="0"/>
          </a:p>
          <a:p>
            <a:pPr marL="342900" indent="-342900" algn="just">
              <a:buFont typeface="Wingdings" charset="0"/>
              <a:buChar char="Ø"/>
            </a:pPr>
            <a:endParaRPr lang="en-US" sz="2400" dirty="0" smtClean="0"/>
          </a:p>
          <a:p>
            <a:pPr marL="342900" indent="-342900" algn="just">
              <a:buFont typeface="Wingdings" charset="0"/>
              <a:buChar char="Ø"/>
            </a:pPr>
            <a:r>
              <a:rPr lang="en-US" sz="2400" dirty="0"/>
              <a:t>The most recent study of the council suggests that the Asia-Pacific region will be hit the most and might lose </a:t>
            </a:r>
            <a:r>
              <a:rPr lang="en-US" sz="2400" dirty="0">
                <a:solidFill>
                  <a:srgbClr val="FF0000"/>
                </a:solidFill>
              </a:rPr>
              <a:t>4.9 </a:t>
            </a:r>
            <a:r>
              <a:rPr lang="en-US" sz="2400" dirty="0" err="1">
                <a:solidFill>
                  <a:srgbClr val="FF0000"/>
                </a:solidFill>
              </a:rPr>
              <a:t>crore</a:t>
            </a:r>
            <a:r>
              <a:rPr lang="en-US" sz="2400" dirty="0">
                <a:solidFill>
                  <a:srgbClr val="FF0000"/>
                </a:solidFill>
              </a:rPr>
              <a:t> </a:t>
            </a:r>
            <a:r>
              <a:rPr lang="en-US" sz="2400" dirty="0" smtClean="0">
                <a:solidFill>
                  <a:srgbClr val="FF0000"/>
                </a:solidFill>
              </a:rPr>
              <a:t>jobs</a:t>
            </a:r>
            <a:r>
              <a:rPr lang="en-US" sz="2400" dirty="0" smtClean="0"/>
              <a:t>.</a:t>
            </a:r>
            <a:endParaRPr lang="en-US" sz="2400" dirty="0"/>
          </a:p>
        </p:txBody>
      </p:sp>
    </p:spTree>
    <p:extLst>
      <p:ext uri="{BB962C8B-B14F-4D97-AF65-F5344CB8AC3E}">
        <p14:creationId xmlns:p14="http://schemas.microsoft.com/office/powerpoint/2010/main" val="1808442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rot="16200000">
            <a:off x="1828800" y="-457200"/>
            <a:ext cx="5334000" cy="8382000"/>
          </a:xfrm>
        </p:spPr>
        <p:txBody>
          <a:bodyPr>
            <a:normAutofit fontScale="85000" lnSpcReduction="20000"/>
          </a:bodyPr>
          <a:lstStyle/>
          <a:p>
            <a:pPr lvl="0" algn="just">
              <a:buFont typeface="Wingdings" charset="0"/>
              <a:buChar char="Ø"/>
            </a:pPr>
            <a:r>
              <a:rPr lang="en-US" dirty="0" smtClean="0"/>
              <a:t>Post lockdown- Instead </a:t>
            </a:r>
            <a:r>
              <a:rPr lang="en-US" dirty="0"/>
              <a:t>of international destination </a:t>
            </a:r>
            <a:r>
              <a:rPr lang="en-US" dirty="0" smtClean="0">
                <a:solidFill>
                  <a:srgbClr val="FF6600"/>
                </a:solidFill>
              </a:rPr>
              <a:t>domestic travel </a:t>
            </a:r>
            <a:r>
              <a:rPr lang="en-US" dirty="0"/>
              <a:t>will </a:t>
            </a:r>
            <a:r>
              <a:rPr lang="en-US" dirty="0" smtClean="0"/>
              <a:t>be preferred, at </a:t>
            </a:r>
            <a:r>
              <a:rPr lang="en-US" dirty="0"/>
              <a:t>least for a year or two.</a:t>
            </a:r>
          </a:p>
          <a:p>
            <a:pPr lvl="0" algn="just">
              <a:buFont typeface="Wingdings" charset="0"/>
              <a:buChar char="Ø"/>
            </a:pPr>
            <a:r>
              <a:rPr lang="en-US" dirty="0" smtClean="0">
                <a:solidFill>
                  <a:srgbClr val="FF6600"/>
                </a:solidFill>
              </a:rPr>
              <a:t>Hygiene</a:t>
            </a:r>
            <a:r>
              <a:rPr lang="en-US" dirty="0" smtClean="0"/>
              <a:t> </a:t>
            </a:r>
            <a:r>
              <a:rPr lang="en-US" dirty="0"/>
              <a:t>will be the topmost priority; </a:t>
            </a:r>
            <a:r>
              <a:rPr lang="en-US" dirty="0" smtClean="0"/>
              <a:t>clean </a:t>
            </a:r>
            <a:r>
              <a:rPr lang="en-US" dirty="0"/>
              <a:t>and virgin </a:t>
            </a:r>
            <a:r>
              <a:rPr lang="en-US" dirty="0" smtClean="0"/>
              <a:t>places will be first choice.</a:t>
            </a:r>
          </a:p>
          <a:p>
            <a:pPr algn="just">
              <a:buFont typeface="Wingdings" charset="0"/>
              <a:buChar char="Ø"/>
            </a:pPr>
            <a:r>
              <a:rPr lang="en-US" dirty="0"/>
              <a:t>T</a:t>
            </a:r>
            <a:r>
              <a:rPr lang="en-US" dirty="0" smtClean="0"/>
              <a:t>ravel </a:t>
            </a:r>
            <a:r>
              <a:rPr lang="en-US" dirty="0"/>
              <a:t>by </a:t>
            </a:r>
            <a:r>
              <a:rPr lang="en-US" dirty="0">
                <a:solidFill>
                  <a:srgbClr val="FF6600"/>
                </a:solidFill>
              </a:rPr>
              <a:t>own </a:t>
            </a:r>
            <a:r>
              <a:rPr lang="en-US" dirty="0" smtClean="0">
                <a:solidFill>
                  <a:srgbClr val="FF6600"/>
                </a:solidFill>
              </a:rPr>
              <a:t>vehicles </a:t>
            </a:r>
            <a:r>
              <a:rPr lang="en-US" dirty="0" smtClean="0"/>
              <a:t>will be preferred.</a:t>
            </a:r>
          </a:p>
          <a:p>
            <a:pPr lvl="0" algn="just">
              <a:buFont typeface="Wingdings" charset="0"/>
              <a:buChar char="Ø"/>
            </a:pPr>
            <a:r>
              <a:rPr lang="en-US" dirty="0" smtClean="0">
                <a:solidFill>
                  <a:srgbClr val="FF6600"/>
                </a:solidFill>
              </a:rPr>
              <a:t>Long </a:t>
            </a:r>
            <a:r>
              <a:rPr lang="en-US" dirty="0">
                <a:solidFill>
                  <a:srgbClr val="FF6600"/>
                </a:solidFill>
              </a:rPr>
              <a:t>drives </a:t>
            </a:r>
            <a:r>
              <a:rPr lang="en-US" dirty="0" smtClean="0"/>
              <a:t>during weekends over </a:t>
            </a:r>
            <a:r>
              <a:rPr lang="en-US" dirty="0"/>
              <a:t>long </a:t>
            </a:r>
            <a:r>
              <a:rPr lang="en-US" dirty="0" smtClean="0"/>
              <a:t>vacation</a:t>
            </a:r>
            <a:r>
              <a:rPr lang="en-US" dirty="0"/>
              <a:t> </a:t>
            </a:r>
            <a:r>
              <a:rPr lang="en-US" dirty="0" smtClean="0"/>
              <a:t>. </a:t>
            </a:r>
            <a:endParaRPr lang="en-US" dirty="0"/>
          </a:p>
          <a:p>
            <a:pPr algn="just">
              <a:buFont typeface="Wingdings" charset="0"/>
              <a:buChar char="Ø"/>
            </a:pPr>
            <a:r>
              <a:rPr lang="en-US" dirty="0" smtClean="0">
                <a:solidFill>
                  <a:srgbClr val="FF0000"/>
                </a:solidFill>
              </a:rPr>
              <a:t>China</a:t>
            </a:r>
            <a:r>
              <a:rPr lang="en-US" dirty="0" smtClean="0"/>
              <a:t> </a:t>
            </a:r>
            <a:r>
              <a:rPr lang="en-US" dirty="0"/>
              <a:t>could be the </a:t>
            </a:r>
            <a:r>
              <a:rPr lang="en-US" dirty="0">
                <a:solidFill>
                  <a:srgbClr val="FF6600"/>
                </a:solidFill>
              </a:rPr>
              <a:t>most discarded tourist </a:t>
            </a:r>
            <a:r>
              <a:rPr lang="en-US" dirty="0" smtClean="0">
                <a:solidFill>
                  <a:srgbClr val="FF6600"/>
                </a:solidFill>
              </a:rPr>
              <a:t>destination</a:t>
            </a:r>
            <a:r>
              <a:rPr lang="en-US" dirty="0" smtClean="0"/>
              <a:t> in the world- Land of Outbreak</a:t>
            </a:r>
          </a:p>
          <a:p>
            <a:pPr lvl="0" algn="just">
              <a:buFont typeface="Wingdings" charset="0"/>
              <a:buChar char="Ø"/>
            </a:pPr>
            <a:r>
              <a:rPr lang="en-US" dirty="0">
                <a:solidFill>
                  <a:srgbClr val="FF6600"/>
                </a:solidFill>
              </a:rPr>
              <a:t>E</a:t>
            </a:r>
            <a:r>
              <a:rPr lang="en-US" dirty="0" smtClean="0">
                <a:solidFill>
                  <a:srgbClr val="FF6600"/>
                </a:solidFill>
              </a:rPr>
              <a:t>ast </a:t>
            </a:r>
            <a:r>
              <a:rPr lang="en-US" dirty="0">
                <a:solidFill>
                  <a:srgbClr val="FF6600"/>
                </a:solidFill>
              </a:rPr>
              <a:t>European </a:t>
            </a:r>
            <a:r>
              <a:rPr lang="en-US" dirty="0"/>
              <a:t>countries and the </a:t>
            </a:r>
            <a:r>
              <a:rPr lang="en-US" dirty="0" smtClean="0"/>
              <a:t>Baltic States- </a:t>
            </a:r>
            <a:r>
              <a:rPr lang="en-US" dirty="0" smtClean="0">
                <a:solidFill>
                  <a:srgbClr val="FF6600"/>
                </a:solidFill>
              </a:rPr>
              <a:t>New </a:t>
            </a:r>
            <a:r>
              <a:rPr lang="en-US" dirty="0">
                <a:solidFill>
                  <a:srgbClr val="FF6600"/>
                </a:solidFill>
              </a:rPr>
              <a:t>tourist destination</a:t>
            </a:r>
            <a:r>
              <a:rPr lang="en-US" dirty="0" smtClean="0"/>
              <a:t>.</a:t>
            </a:r>
          </a:p>
          <a:p>
            <a:pPr algn="just">
              <a:buFont typeface="Wingdings" charset="0"/>
              <a:buChar char="Ø"/>
            </a:pPr>
            <a:r>
              <a:rPr lang="en-US" dirty="0"/>
              <a:t>For </a:t>
            </a:r>
            <a:r>
              <a:rPr lang="en-US" dirty="0">
                <a:solidFill>
                  <a:srgbClr val="0000FF"/>
                </a:solidFill>
              </a:rPr>
              <a:t>India</a:t>
            </a:r>
            <a:r>
              <a:rPr lang="en-US" dirty="0"/>
              <a:t>, </a:t>
            </a:r>
            <a:r>
              <a:rPr lang="en-US" dirty="0">
                <a:solidFill>
                  <a:srgbClr val="FF6600"/>
                </a:solidFill>
              </a:rPr>
              <a:t>Middle East and S E Asia </a:t>
            </a:r>
            <a:r>
              <a:rPr lang="en-US" dirty="0"/>
              <a:t>could be the </a:t>
            </a:r>
            <a:r>
              <a:rPr lang="en-US" dirty="0">
                <a:solidFill>
                  <a:srgbClr val="FF6600"/>
                </a:solidFill>
              </a:rPr>
              <a:t>new</a:t>
            </a:r>
            <a:r>
              <a:rPr lang="en-US" dirty="0"/>
              <a:t> </a:t>
            </a:r>
            <a:r>
              <a:rPr lang="en-US" dirty="0" smtClean="0">
                <a:solidFill>
                  <a:srgbClr val="FF6600"/>
                </a:solidFill>
              </a:rPr>
              <a:t>destination</a:t>
            </a:r>
            <a:r>
              <a:rPr lang="en-US" dirty="0" smtClean="0"/>
              <a:t>- Least affected and Proximity</a:t>
            </a:r>
          </a:p>
          <a:p>
            <a:pPr algn="just">
              <a:buFont typeface="Wingdings" charset="0"/>
              <a:buChar char="Ø"/>
            </a:pPr>
            <a:endParaRPr lang="en-US" dirty="0"/>
          </a:p>
        </p:txBody>
      </p:sp>
      <p:sp>
        <p:nvSpPr>
          <p:cNvPr id="3" name="Title 2"/>
          <p:cNvSpPr>
            <a:spLocks noGrp="1"/>
          </p:cNvSpPr>
          <p:nvPr>
            <p:ph type="title"/>
          </p:nvPr>
        </p:nvSpPr>
        <p:spPr/>
        <p:txBody>
          <a:bodyPr>
            <a:normAutofit fontScale="90000"/>
          </a:bodyPr>
          <a:lstStyle/>
          <a:p>
            <a:r>
              <a:rPr lang="en-US"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Psychological Impact</a:t>
            </a:r>
            <a:endPar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3137939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rot="16200000">
            <a:off x="1866900" y="-342901"/>
            <a:ext cx="5486401" cy="8458201"/>
          </a:xfrm>
        </p:spPr>
        <p:txBody>
          <a:bodyPr>
            <a:normAutofit/>
          </a:bodyPr>
          <a:lstStyle/>
          <a:p>
            <a:pPr algn="just">
              <a:buFont typeface="Wingdings" charset="0"/>
              <a:buChar char="Ø"/>
            </a:pPr>
            <a:endParaRPr lang="en-US" sz="2400" dirty="0"/>
          </a:p>
          <a:p>
            <a:pPr algn="just">
              <a:buFont typeface="Wingdings" charset="0"/>
              <a:buChar char="Ø"/>
            </a:pPr>
            <a:r>
              <a:rPr lang="en-US" sz="2400" dirty="0"/>
              <a:t>It’s contribution to India’s GDP was </a:t>
            </a:r>
            <a:r>
              <a:rPr lang="en-US" sz="2400" dirty="0">
                <a:solidFill>
                  <a:srgbClr val="FF6600"/>
                </a:solidFill>
              </a:rPr>
              <a:t>9.5%</a:t>
            </a:r>
            <a:r>
              <a:rPr lang="en-US" sz="2400" dirty="0"/>
              <a:t> and generated more than </a:t>
            </a:r>
            <a:r>
              <a:rPr lang="en-US" sz="2400" dirty="0">
                <a:solidFill>
                  <a:srgbClr val="FF6600"/>
                </a:solidFill>
              </a:rPr>
              <a:t>4 </a:t>
            </a:r>
            <a:r>
              <a:rPr lang="en-US" sz="2400" dirty="0" err="1">
                <a:solidFill>
                  <a:srgbClr val="FF6600"/>
                </a:solidFill>
              </a:rPr>
              <a:t>crore</a:t>
            </a:r>
            <a:r>
              <a:rPr lang="en-US" sz="2400" dirty="0">
                <a:solidFill>
                  <a:srgbClr val="FF6600"/>
                </a:solidFill>
              </a:rPr>
              <a:t> </a:t>
            </a:r>
            <a:r>
              <a:rPr lang="en-US" sz="2400" dirty="0"/>
              <a:t>jobs as of 2019 that makes </a:t>
            </a:r>
            <a:r>
              <a:rPr lang="en-US" sz="2400" dirty="0">
                <a:solidFill>
                  <a:srgbClr val="FF6600"/>
                </a:solidFill>
              </a:rPr>
              <a:t>8%</a:t>
            </a:r>
            <a:r>
              <a:rPr lang="en-US" sz="2400" dirty="0"/>
              <a:t> of country’s total </a:t>
            </a:r>
            <a:r>
              <a:rPr lang="en-US" sz="2400" dirty="0" smtClean="0"/>
              <a:t>employment.</a:t>
            </a:r>
          </a:p>
          <a:p>
            <a:pPr algn="just">
              <a:buFont typeface="Wingdings" charset="0"/>
              <a:buChar char="Ø"/>
            </a:pPr>
            <a:r>
              <a:rPr lang="en-US" sz="2400" dirty="0"/>
              <a:t>This industry accounts for over </a:t>
            </a:r>
            <a:r>
              <a:rPr lang="en-US" sz="2400" dirty="0">
                <a:solidFill>
                  <a:srgbClr val="FF6600"/>
                </a:solidFill>
              </a:rPr>
              <a:t>12% of jobs </a:t>
            </a:r>
            <a:r>
              <a:rPr lang="en-US" sz="2400" dirty="0"/>
              <a:t>(5% direct and 7% is indirect) </a:t>
            </a:r>
            <a:endParaRPr lang="en-US" sz="2400" dirty="0" smtClean="0"/>
          </a:p>
          <a:p>
            <a:pPr lvl="0" algn="just">
              <a:buFont typeface="Wingdings" charset="0"/>
              <a:buChar char="Ø"/>
            </a:pPr>
            <a:r>
              <a:rPr lang="en-US" sz="2400" dirty="0"/>
              <a:t>According to the latest report (2019-20) of MOT, over </a:t>
            </a:r>
            <a:r>
              <a:rPr lang="en-US" sz="2400" dirty="0">
                <a:solidFill>
                  <a:srgbClr val="FF6600"/>
                </a:solidFill>
              </a:rPr>
              <a:t>8.6 </a:t>
            </a:r>
            <a:r>
              <a:rPr lang="en-US" sz="2400" dirty="0" err="1">
                <a:solidFill>
                  <a:srgbClr val="FF6600"/>
                </a:solidFill>
              </a:rPr>
              <a:t>crore</a:t>
            </a:r>
            <a:r>
              <a:rPr lang="en-US" sz="2400" dirty="0">
                <a:solidFill>
                  <a:srgbClr val="FF6600"/>
                </a:solidFill>
              </a:rPr>
              <a:t> </a:t>
            </a:r>
            <a:r>
              <a:rPr lang="en-US" sz="2400" dirty="0"/>
              <a:t>people were employed in </a:t>
            </a:r>
            <a:r>
              <a:rPr lang="en-US" sz="2400" dirty="0" smtClean="0"/>
              <a:t>this sector.</a:t>
            </a:r>
            <a:endParaRPr lang="en-US" sz="2400" dirty="0"/>
          </a:p>
          <a:p>
            <a:pPr algn="just">
              <a:buFont typeface="Wingdings" charset="0"/>
              <a:buChar char="Ø"/>
            </a:pPr>
            <a:r>
              <a:rPr lang="en-US" sz="2400" dirty="0"/>
              <a:t>According to WTTC, by the year 2028, foreign tourists’ arrival in India is expected to reach over </a:t>
            </a:r>
            <a:r>
              <a:rPr lang="en-US" sz="2400" dirty="0">
                <a:solidFill>
                  <a:srgbClr val="FF6600"/>
                </a:solidFill>
              </a:rPr>
              <a:t>30 </a:t>
            </a:r>
            <a:r>
              <a:rPr lang="en-US" sz="2400" dirty="0" smtClean="0">
                <a:solidFill>
                  <a:srgbClr val="FF6600"/>
                </a:solidFill>
              </a:rPr>
              <a:t>billion</a:t>
            </a:r>
            <a:r>
              <a:rPr lang="en-US" sz="2400" dirty="0"/>
              <a:t>.</a:t>
            </a:r>
            <a:endParaRPr lang="en-US" sz="2400" dirty="0">
              <a:solidFill>
                <a:srgbClr val="FF6600"/>
              </a:solidFill>
            </a:endParaRPr>
          </a:p>
          <a:p>
            <a:pPr marL="0" indent="0">
              <a:buNone/>
            </a:pPr>
            <a:endParaRPr lang="en-US" sz="2400" dirty="0"/>
          </a:p>
        </p:txBody>
      </p:sp>
      <p:sp>
        <p:nvSpPr>
          <p:cNvPr id="3" name="Title 2"/>
          <p:cNvSpPr>
            <a:spLocks noGrp="1"/>
          </p:cNvSpPr>
          <p:nvPr>
            <p:ph type="title"/>
          </p:nvPr>
        </p:nvSpPr>
        <p:spPr>
          <a:xfrm>
            <a:off x="0" y="414867"/>
            <a:ext cx="5562600" cy="457200"/>
          </a:xfrm>
        </p:spPr>
        <p:txBody>
          <a:bodyPr>
            <a:normAutofit fontScale="90000"/>
          </a:bodyPr>
          <a:lstStyle/>
          <a:p>
            <a:r>
              <a:rPr lang="en-US"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Role </a:t>
            </a:r>
            <a:r>
              <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of Tourism industry in India </a:t>
            </a:r>
          </a:p>
        </p:txBody>
      </p:sp>
    </p:spTree>
    <p:extLst>
      <p:ext uri="{BB962C8B-B14F-4D97-AF65-F5344CB8AC3E}">
        <p14:creationId xmlns:p14="http://schemas.microsoft.com/office/powerpoint/2010/main" val="838362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rot="16200000">
            <a:off x="1878409" y="-125808"/>
            <a:ext cx="5463380" cy="8153397"/>
          </a:xfrm>
        </p:spPr>
        <p:txBody>
          <a:bodyPr>
            <a:normAutofit/>
          </a:bodyPr>
          <a:lstStyle/>
          <a:p>
            <a:pPr algn="just">
              <a:buFont typeface="Wingdings" charset="0"/>
              <a:buChar char="Ø"/>
            </a:pPr>
            <a:r>
              <a:rPr lang="en-US" sz="2400" dirty="0"/>
              <a:t>T</a:t>
            </a:r>
            <a:r>
              <a:rPr lang="en-US" sz="2400" dirty="0" smtClean="0"/>
              <a:t>he </a:t>
            </a:r>
            <a:r>
              <a:rPr lang="en-US" sz="2400" dirty="0"/>
              <a:t>tourism </a:t>
            </a:r>
            <a:r>
              <a:rPr lang="en-US" sz="2400" dirty="0" smtClean="0"/>
              <a:t>sector </a:t>
            </a:r>
            <a:r>
              <a:rPr lang="en-US" sz="2400" dirty="0"/>
              <a:t>in India is assuming a potential loss of nearly </a:t>
            </a:r>
            <a:r>
              <a:rPr lang="en-US" sz="2400" dirty="0">
                <a:solidFill>
                  <a:srgbClr val="FF6600"/>
                </a:solidFill>
              </a:rPr>
              <a:t>3.8 </a:t>
            </a:r>
            <a:r>
              <a:rPr lang="en-US" sz="2400" dirty="0" err="1">
                <a:solidFill>
                  <a:srgbClr val="FF6600"/>
                </a:solidFill>
              </a:rPr>
              <a:t>crore</a:t>
            </a:r>
            <a:r>
              <a:rPr lang="en-US" sz="2400" dirty="0">
                <a:solidFill>
                  <a:srgbClr val="FF6600"/>
                </a:solidFill>
              </a:rPr>
              <a:t> </a:t>
            </a:r>
            <a:r>
              <a:rPr lang="en-US" sz="2400" dirty="0" smtClean="0">
                <a:solidFill>
                  <a:srgbClr val="FF6600"/>
                </a:solidFill>
              </a:rPr>
              <a:t>jobs </a:t>
            </a:r>
            <a:r>
              <a:rPr lang="en-US" sz="2400" dirty="0" smtClean="0"/>
              <a:t>(both White </a:t>
            </a:r>
            <a:r>
              <a:rPr lang="en-US" sz="2400" dirty="0"/>
              <a:t>and Blue </a:t>
            </a:r>
            <a:r>
              <a:rPr lang="en-US" sz="2400" dirty="0" smtClean="0"/>
              <a:t>collar job). </a:t>
            </a:r>
          </a:p>
          <a:p>
            <a:pPr algn="just">
              <a:buFont typeface="Wingdings" charset="0"/>
              <a:buChar char="Ø"/>
            </a:pPr>
            <a:r>
              <a:rPr lang="en-US" sz="2400" dirty="0" smtClean="0"/>
              <a:t>By </a:t>
            </a:r>
            <a:r>
              <a:rPr lang="en-US" sz="2400" dirty="0"/>
              <a:t>the end of March 2020 the hotel occupancy went down to over </a:t>
            </a:r>
            <a:r>
              <a:rPr lang="en-US" sz="2400" dirty="0">
                <a:solidFill>
                  <a:srgbClr val="FF6600"/>
                </a:solidFill>
              </a:rPr>
              <a:t>60 </a:t>
            </a:r>
            <a:r>
              <a:rPr lang="en-US" sz="2400" dirty="0" smtClean="0">
                <a:solidFill>
                  <a:srgbClr val="FF6600"/>
                </a:solidFill>
              </a:rPr>
              <a:t>percent</a:t>
            </a:r>
            <a:r>
              <a:rPr lang="en-US" sz="2400" dirty="0" smtClean="0"/>
              <a:t>. </a:t>
            </a:r>
          </a:p>
          <a:p>
            <a:pPr algn="just">
              <a:buFont typeface="Wingdings" charset="0"/>
              <a:buChar char="Ø"/>
            </a:pPr>
            <a:r>
              <a:rPr lang="en-GB" sz="2400" dirty="0" smtClean="0"/>
              <a:t>In April 2020</a:t>
            </a:r>
            <a:r>
              <a:rPr lang="en-GB" sz="2400" dirty="0"/>
              <a:t>, FAITH the apex body of the industry predicted the loss to the tune of </a:t>
            </a:r>
            <a:r>
              <a:rPr lang="en-GB" sz="2400" dirty="0" smtClean="0">
                <a:solidFill>
                  <a:srgbClr val="FF6600"/>
                </a:solidFill>
              </a:rPr>
              <a:t>10 </a:t>
            </a:r>
            <a:r>
              <a:rPr lang="en-GB" sz="2400" dirty="0">
                <a:solidFill>
                  <a:srgbClr val="FF6600"/>
                </a:solidFill>
              </a:rPr>
              <a:t>lakh </a:t>
            </a:r>
            <a:r>
              <a:rPr lang="en-GB" sz="2400" dirty="0" err="1" smtClean="0">
                <a:solidFill>
                  <a:srgbClr val="FF6600"/>
                </a:solidFill>
              </a:rPr>
              <a:t>crore</a:t>
            </a:r>
            <a:r>
              <a:rPr lang="en-US" sz="2400" dirty="0" smtClean="0"/>
              <a:t>.</a:t>
            </a:r>
          </a:p>
          <a:p>
            <a:pPr algn="just">
              <a:buFont typeface="Wingdings" charset="0"/>
              <a:buChar char="Ø"/>
            </a:pPr>
            <a:r>
              <a:rPr lang="en-US" sz="2400" dirty="0"/>
              <a:t>Nearly </a:t>
            </a:r>
            <a:r>
              <a:rPr lang="en-US" sz="2400" dirty="0">
                <a:solidFill>
                  <a:srgbClr val="FF6600"/>
                </a:solidFill>
              </a:rPr>
              <a:t>15 percent </a:t>
            </a:r>
            <a:r>
              <a:rPr lang="en-US" sz="2400" dirty="0"/>
              <a:t>jobs in hospitality industry are at </a:t>
            </a:r>
            <a:r>
              <a:rPr lang="en-US" sz="2400" dirty="0" smtClean="0"/>
              <a:t>stake.</a:t>
            </a:r>
          </a:p>
          <a:p>
            <a:pPr algn="just">
              <a:buFont typeface="Wingdings" charset="0"/>
              <a:buChar char="Ø"/>
            </a:pPr>
            <a:r>
              <a:rPr lang="en-US" sz="2400" dirty="0" smtClean="0"/>
              <a:t>Non-improvement </a:t>
            </a:r>
            <a:r>
              <a:rPr lang="en-US" sz="2400" dirty="0"/>
              <a:t>by June 2020 </a:t>
            </a:r>
            <a:r>
              <a:rPr lang="en-US" sz="2400" dirty="0" smtClean="0"/>
              <a:t>can cause </a:t>
            </a:r>
            <a:r>
              <a:rPr lang="en-US" sz="2400" dirty="0" smtClean="0">
                <a:solidFill>
                  <a:srgbClr val="FF6600"/>
                </a:solidFill>
              </a:rPr>
              <a:t>30 </a:t>
            </a:r>
            <a:r>
              <a:rPr lang="en-US" sz="2400" dirty="0">
                <a:solidFill>
                  <a:srgbClr val="FF6600"/>
                </a:solidFill>
              </a:rPr>
              <a:t>percent </a:t>
            </a:r>
            <a:r>
              <a:rPr lang="en-US" sz="2400" dirty="0"/>
              <a:t>revenue </a:t>
            </a:r>
            <a:r>
              <a:rPr lang="en-US" sz="2400" dirty="0" smtClean="0"/>
              <a:t>loss.</a:t>
            </a:r>
          </a:p>
          <a:p>
            <a:pPr algn="just">
              <a:buFont typeface="Wingdings" charset="0"/>
              <a:buChar char="Ø"/>
            </a:pPr>
            <a:r>
              <a:rPr lang="en-US" sz="2400" dirty="0" smtClean="0"/>
              <a:t>The </a:t>
            </a:r>
            <a:r>
              <a:rPr lang="en-US" sz="2400" dirty="0"/>
              <a:t>increase in </a:t>
            </a:r>
            <a:r>
              <a:rPr lang="en-US" sz="2400" dirty="0">
                <a:solidFill>
                  <a:srgbClr val="FF6600"/>
                </a:solidFill>
              </a:rPr>
              <a:t>air passengers </a:t>
            </a:r>
            <a:r>
              <a:rPr lang="en-US" sz="2400" dirty="0"/>
              <a:t>is likely to have negative growth of </a:t>
            </a:r>
            <a:r>
              <a:rPr lang="en-US" sz="2400" dirty="0">
                <a:solidFill>
                  <a:srgbClr val="FF6600"/>
                </a:solidFill>
              </a:rPr>
              <a:t>20-25 percent </a:t>
            </a:r>
            <a:r>
              <a:rPr lang="en-US" sz="2400" dirty="0"/>
              <a:t>for the year 2020-</a:t>
            </a:r>
            <a:r>
              <a:rPr lang="en-US" sz="2400" dirty="0" smtClean="0"/>
              <a:t>21. </a:t>
            </a:r>
          </a:p>
          <a:p>
            <a:pPr algn="just">
              <a:buFont typeface="Wingdings" charset="0"/>
              <a:buChar char="Ø"/>
            </a:pPr>
            <a:endParaRPr lang="en-US" sz="2400" dirty="0">
              <a:solidFill>
                <a:srgbClr val="FF6600"/>
              </a:solidFill>
            </a:endParaRPr>
          </a:p>
          <a:p>
            <a:pPr marL="0" indent="0">
              <a:buNone/>
            </a:pPr>
            <a:endParaRPr lang="en-US" sz="2400" dirty="0"/>
          </a:p>
          <a:p>
            <a:pPr marL="0" indent="0">
              <a:buNone/>
            </a:pPr>
            <a:endParaRPr lang="en-US" sz="2400" dirty="0" smtClean="0"/>
          </a:p>
        </p:txBody>
      </p:sp>
      <p:sp>
        <p:nvSpPr>
          <p:cNvPr id="3" name="Title 2"/>
          <p:cNvSpPr>
            <a:spLocks noGrp="1"/>
          </p:cNvSpPr>
          <p:nvPr>
            <p:ph type="title"/>
          </p:nvPr>
        </p:nvSpPr>
        <p:spPr>
          <a:xfrm>
            <a:off x="0" y="414867"/>
            <a:ext cx="7086600" cy="457200"/>
          </a:xfrm>
        </p:spPr>
        <p:txBody>
          <a:bodyPr>
            <a:normAutofit fontScale="90000"/>
          </a:bodyPr>
          <a:lstStyle/>
          <a:p>
            <a:r>
              <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Impact of COVID-19 on India’s Tourism Sector </a:t>
            </a:r>
          </a:p>
        </p:txBody>
      </p:sp>
    </p:spTree>
    <p:extLst>
      <p:ext uri="{BB962C8B-B14F-4D97-AF65-F5344CB8AC3E}">
        <p14:creationId xmlns:p14="http://schemas.microsoft.com/office/powerpoint/2010/main" val="3560053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rot="16200000">
            <a:off x="2068912" y="140889"/>
            <a:ext cx="5234778" cy="7543798"/>
          </a:xfrm>
        </p:spPr>
        <p:txBody>
          <a:bodyPr>
            <a:normAutofit/>
          </a:bodyPr>
          <a:lstStyle/>
          <a:p>
            <a:pPr algn="just">
              <a:buFont typeface="Wingdings" charset="0"/>
              <a:buChar char="Ø"/>
            </a:pPr>
            <a:endParaRPr lang="en-US" sz="2400" dirty="0"/>
          </a:p>
          <a:p>
            <a:pPr algn="just">
              <a:buFont typeface="Wingdings" charset="0"/>
              <a:buChar char="Ø"/>
            </a:pPr>
            <a:r>
              <a:rPr lang="en-US" sz="2400" dirty="0"/>
              <a:t>E</a:t>
            </a:r>
            <a:r>
              <a:rPr lang="en-US" sz="2400" dirty="0" smtClean="0"/>
              <a:t>mphasis </a:t>
            </a:r>
            <a:r>
              <a:rPr lang="en-US" sz="2400" dirty="0"/>
              <a:t>should be on </a:t>
            </a:r>
            <a:r>
              <a:rPr lang="en-US" sz="2400" dirty="0">
                <a:solidFill>
                  <a:srgbClr val="FF6600"/>
                </a:solidFill>
              </a:rPr>
              <a:t>domestic tourism </a:t>
            </a:r>
            <a:r>
              <a:rPr lang="en-US" sz="2400" dirty="0"/>
              <a:t>to realize its full potential and earn profit. </a:t>
            </a:r>
          </a:p>
          <a:p>
            <a:pPr lvl="0" algn="just">
              <a:buFont typeface="Wingdings" charset="0"/>
              <a:buChar char="Ø"/>
            </a:pPr>
            <a:endParaRPr lang="en-US" sz="2400" dirty="0" smtClean="0"/>
          </a:p>
          <a:p>
            <a:pPr lvl="0" algn="just">
              <a:buFont typeface="Wingdings" charset="0"/>
              <a:buChar char="Ø"/>
            </a:pPr>
            <a:r>
              <a:rPr lang="en-US" sz="2400" dirty="0" smtClean="0"/>
              <a:t>Constitute a Travel </a:t>
            </a:r>
            <a:r>
              <a:rPr lang="en-US" sz="2400" dirty="0"/>
              <a:t>&amp; Tourism </a:t>
            </a:r>
            <a:r>
              <a:rPr lang="en-US" sz="2400" dirty="0" smtClean="0">
                <a:solidFill>
                  <a:srgbClr val="FF6600"/>
                </a:solidFill>
              </a:rPr>
              <a:t>Stabilization Fund- </a:t>
            </a:r>
            <a:r>
              <a:rPr lang="en-US" sz="2400" dirty="0"/>
              <a:t>to avoid monetary and job loss.</a:t>
            </a:r>
          </a:p>
          <a:p>
            <a:pPr lvl="0" algn="just">
              <a:buFont typeface="Wingdings" charset="0"/>
              <a:buChar char="Ø"/>
            </a:pPr>
            <a:endParaRPr lang="en-US" sz="2400" dirty="0" smtClean="0">
              <a:solidFill>
                <a:srgbClr val="FF6600"/>
              </a:solidFill>
            </a:endParaRPr>
          </a:p>
          <a:p>
            <a:pPr lvl="0" algn="just">
              <a:buFont typeface="Wingdings" charset="0"/>
              <a:buChar char="Ø"/>
            </a:pPr>
            <a:r>
              <a:rPr lang="en-US" sz="2400" smtClean="0">
                <a:solidFill>
                  <a:srgbClr val="FF6600"/>
                </a:solidFill>
              </a:rPr>
              <a:t> </a:t>
            </a:r>
            <a:r>
              <a:rPr lang="en-US" sz="2400" smtClean="0"/>
              <a:t>Operational </a:t>
            </a:r>
            <a:r>
              <a:rPr lang="en-US" sz="2400" dirty="0"/>
              <a:t>“</a:t>
            </a:r>
            <a:r>
              <a:rPr lang="en-US" sz="2400" dirty="0">
                <a:solidFill>
                  <a:srgbClr val="FF6600"/>
                </a:solidFill>
              </a:rPr>
              <a:t>cost optimization</a:t>
            </a:r>
            <a:r>
              <a:rPr lang="en-US" sz="2400" dirty="0"/>
              <a:t>” at every level</a:t>
            </a:r>
            <a:r>
              <a:rPr lang="en-US" sz="2400" dirty="0" smtClean="0"/>
              <a:t>.</a:t>
            </a:r>
            <a:endParaRPr lang="en-US" sz="2400" dirty="0" smtClean="0">
              <a:solidFill>
                <a:srgbClr val="FF6600"/>
              </a:solidFill>
            </a:endParaRPr>
          </a:p>
          <a:p>
            <a:pPr marL="0" indent="0" algn="just">
              <a:buNone/>
            </a:pPr>
            <a:endParaRPr lang="en-US" sz="2400" dirty="0" smtClean="0"/>
          </a:p>
          <a:p>
            <a:pPr algn="just">
              <a:buFont typeface="Wingdings" charset="0"/>
              <a:buChar char="Ø"/>
            </a:pPr>
            <a:r>
              <a:rPr lang="en-US" sz="2400" dirty="0" smtClean="0"/>
              <a:t>Tax </a:t>
            </a:r>
            <a:r>
              <a:rPr lang="en-US" sz="2400" dirty="0"/>
              <a:t>exemption </a:t>
            </a:r>
            <a:r>
              <a:rPr lang="en-US" sz="2400" dirty="0" smtClean="0"/>
              <a:t>up </a:t>
            </a:r>
            <a:r>
              <a:rPr lang="en-US" sz="2400" dirty="0"/>
              <a:t>to </a:t>
            </a:r>
            <a:r>
              <a:rPr lang="en-US" sz="2400" dirty="0" err="1"/>
              <a:t>Rs</a:t>
            </a:r>
            <a:r>
              <a:rPr lang="en-US" sz="2400" dirty="0"/>
              <a:t> 150000 </a:t>
            </a:r>
            <a:r>
              <a:rPr lang="en-US" sz="2400" dirty="0" smtClean="0">
                <a:solidFill>
                  <a:srgbClr val="FF6600"/>
                </a:solidFill>
              </a:rPr>
              <a:t>for LTA </a:t>
            </a:r>
            <a:r>
              <a:rPr lang="en-US" sz="2400" dirty="0" smtClean="0"/>
              <a:t>to </a:t>
            </a:r>
            <a:r>
              <a:rPr lang="en-US" sz="2400" dirty="0"/>
              <a:t>all </a:t>
            </a:r>
            <a:r>
              <a:rPr lang="en-US" sz="2400" dirty="0" smtClean="0"/>
              <a:t>Indians.</a:t>
            </a:r>
            <a:endParaRPr lang="en-US" sz="2400" dirty="0">
              <a:solidFill>
                <a:srgbClr val="FF6600"/>
              </a:solidFill>
            </a:endParaRPr>
          </a:p>
          <a:p>
            <a:pPr marL="0" indent="0">
              <a:buNone/>
            </a:pPr>
            <a:endParaRPr lang="en-US" sz="2400" dirty="0"/>
          </a:p>
          <a:p>
            <a:pPr marL="0" indent="0">
              <a:buNone/>
            </a:pPr>
            <a:endParaRPr lang="en-US" sz="2400" dirty="0"/>
          </a:p>
        </p:txBody>
      </p:sp>
      <p:sp>
        <p:nvSpPr>
          <p:cNvPr id="3" name="Title 2"/>
          <p:cNvSpPr>
            <a:spLocks noGrp="1"/>
          </p:cNvSpPr>
          <p:nvPr>
            <p:ph type="title"/>
          </p:nvPr>
        </p:nvSpPr>
        <p:spPr>
          <a:xfrm>
            <a:off x="-12700" y="533400"/>
            <a:ext cx="5029200" cy="457200"/>
          </a:xfrm>
        </p:spPr>
        <p:txBody>
          <a:bodyPr>
            <a:normAutofit fontScale="90000"/>
          </a:bodyPr>
          <a:lstStyle/>
          <a:p>
            <a:r>
              <a:rPr lang="en-US" sz="31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31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31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Revival </a:t>
            </a:r>
            <a:r>
              <a:rPr lang="en-US" sz="31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Measures</a:t>
            </a:r>
            <a:r>
              <a:rPr lang="en-US" dirty="0"/>
              <a:t/>
            </a:r>
            <a:br>
              <a:rPr lang="en-US" dirty="0"/>
            </a:br>
            <a:endParaRPr lang="en-US" dirty="0"/>
          </a:p>
        </p:txBody>
      </p:sp>
    </p:spTree>
    <p:extLst>
      <p:ext uri="{BB962C8B-B14F-4D97-AF65-F5344CB8AC3E}">
        <p14:creationId xmlns:p14="http://schemas.microsoft.com/office/powerpoint/2010/main" val="2217270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p:cNvSpPr>
            <a:spLocks noGrp="1"/>
          </p:cNvSpPr>
          <p:nvPr>
            <p:ph type="body" orient="vert" idx="1"/>
          </p:nvPr>
        </p:nvSpPr>
        <p:spPr>
          <a:xfrm rot="16200000">
            <a:off x="2514601" y="152399"/>
            <a:ext cx="4648200" cy="7543800"/>
          </a:xfrm>
        </p:spPr>
        <p:txBody>
          <a:bodyPr>
            <a:normAutofit/>
          </a:bodyPr>
          <a:lstStyle/>
          <a:p>
            <a:pPr algn="just">
              <a:buFont typeface="Wingdings" charset="0"/>
              <a:buChar char="Ø"/>
            </a:pPr>
            <a:r>
              <a:rPr lang="en-US" sz="2400" dirty="0"/>
              <a:t>The comeback could be slow, but tourism being an integral part of people’s life it will revive first for sure, once the pandemic is over. </a:t>
            </a:r>
            <a:endParaRPr lang="en-US" sz="2400" dirty="0" smtClean="0"/>
          </a:p>
          <a:p>
            <a:pPr marL="0" indent="0" algn="just">
              <a:buNone/>
            </a:pPr>
            <a:endParaRPr lang="en-US" sz="2400" dirty="0" smtClean="0"/>
          </a:p>
          <a:p>
            <a:pPr algn="just">
              <a:buFont typeface="Wingdings" charset="0"/>
              <a:buChar char="Ø"/>
            </a:pPr>
            <a:r>
              <a:rPr lang="en-US" sz="2400" dirty="0" smtClean="0"/>
              <a:t>Further</a:t>
            </a:r>
            <a:r>
              <a:rPr lang="en-US" sz="2400" dirty="0"/>
              <a:t>, COVID-19 will certainly damage </a:t>
            </a:r>
            <a:r>
              <a:rPr lang="en-US" sz="2400" dirty="0" smtClean="0"/>
              <a:t>the </a:t>
            </a:r>
            <a:r>
              <a:rPr lang="en-US" sz="2400" dirty="0" smtClean="0">
                <a:solidFill>
                  <a:srgbClr val="FF0000"/>
                </a:solidFill>
              </a:rPr>
              <a:t>China’s</a:t>
            </a:r>
            <a:r>
              <a:rPr lang="en-US" sz="2400" dirty="0" smtClean="0"/>
              <a:t> </a:t>
            </a:r>
            <a:r>
              <a:rPr lang="en-US" sz="2400" dirty="0" smtClean="0">
                <a:solidFill>
                  <a:srgbClr val="FF6600"/>
                </a:solidFill>
              </a:rPr>
              <a:t>inbound </a:t>
            </a:r>
            <a:r>
              <a:rPr lang="en-US" sz="2400" dirty="0">
                <a:solidFill>
                  <a:srgbClr val="FF6600"/>
                </a:solidFill>
              </a:rPr>
              <a:t>tourist </a:t>
            </a:r>
            <a:r>
              <a:rPr lang="en-US" sz="2400" dirty="0" smtClean="0"/>
              <a:t>market. </a:t>
            </a:r>
            <a:r>
              <a:rPr lang="en-US" sz="2400" dirty="0"/>
              <a:t>This is a blessing in disguise, and India should try to tap this </a:t>
            </a:r>
            <a:r>
              <a:rPr lang="en-US" sz="2400" dirty="0" smtClean="0"/>
              <a:t>opportunity.</a:t>
            </a:r>
            <a:endParaRPr lang="en-US" sz="2400"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      </a:t>
            </a:r>
            <a:r>
              <a:rPr lang="en-US"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Road </a:t>
            </a:r>
            <a:r>
              <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ahead</a:t>
            </a:r>
            <a:br>
              <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endParaRPr lang="en-US"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824827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5400" y="2667000"/>
            <a:ext cx="6477000" cy="1600200"/>
          </a:xfrm>
        </p:spPr>
        <p:txBody>
          <a:bodyPr>
            <a:normAutofit/>
          </a:bodyPr>
          <a:lstStyle/>
          <a:p>
            <a:pPr algn="ctr"/>
            <a:r>
              <a:rPr lang="en-US" sz="3600"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Thank You All</a:t>
            </a:r>
            <a:r>
              <a:rPr lang="en-US"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r>
            <a:br>
              <a:rPr lang="en-US"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br>
            <a:r>
              <a:rPr lang="en-US"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Stay Home Stay safe and </a:t>
            </a:r>
            <a:br>
              <a:rPr lang="en-US"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br>
            <a:r>
              <a:rPr lang="en-US"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Maintain Social Distancing</a:t>
            </a:r>
            <a:endParaRPr lang="en-US"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extLst>
      <p:ext uri="{BB962C8B-B14F-4D97-AF65-F5344CB8AC3E}">
        <p14:creationId xmlns:p14="http://schemas.microsoft.com/office/powerpoint/2010/main" val="2277186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Introducing PowerPoint 2011">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 PowerPoint 2011.potx</Template>
  <TotalTime>0</TotalTime>
  <Words>659</Words>
  <Application>Microsoft Office PowerPoint</Application>
  <PresentationFormat>On-screen Show (4:3)</PresentationFormat>
  <Paragraphs>74</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Introducing PowerPoint 2011</vt:lpstr>
      <vt:lpstr>PowerPoint Presentation</vt:lpstr>
      <vt:lpstr>        Overview  </vt:lpstr>
      <vt:lpstr>    Economic Impact</vt:lpstr>
      <vt:lpstr>Psychological Impact</vt:lpstr>
      <vt:lpstr>Role of Tourism industry in India </vt:lpstr>
      <vt:lpstr>Impact of COVID-19 on India’s Tourism Sector </vt:lpstr>
      <vt:lpstr>    Revival Measures </vt:lpstr>
      <vt:lpstr>       Road ahead </vt:lpstr>
      <vt:lpstr>Thank You All Stay Home Stay safe and  Maintain Social Distancing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2010-05-03T20:57:59Z</dcterms:created>
  <dcterms:modified xsi:type="dcterms:W3CDTF">2021-06-02T10:08:46Z</dcterms:modified>
</cp:coreProperties>
</file>